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7" r:id="rId2"/>
    <p:sldId id="333" r:id="rId3"/>
    <p:sldId id="456" r:id="rId4"/>
    <p:sldId id="457" r:id="rId5"/>
    <p:sldId id="458" r:id="rId6"/>
    <p:sldId id="459" r:id="rId7"/>
    <p:sldId id="460" r:id="rId8"/>
    <p:sldId id="461" r:id="rId9"/>
    <p:sldId id="293" r:id="rId10"/>
  </p:sldIdLst>
  <p:sldSz cx="12192000" cy="6858000"/>
  <p:notesSz cx="6858000" cy="9144000"/>
  <p:embeddedFontLst>
    <p:embeddedFont>
      <p:font typeface="함초롬바탕" panose="02030504000101010101" pitchFamily="18" charset="-127"/>
      <p:regular r:id="rId13"/>
      <p:bold r:id="rId14"/>
    </p:embeddedFont>
    <p:embeddedFont>
      <p:font typeface="Quicksand Light" panose="020B0600000101010101" charset="0"/>
      <p:regular r:id="rId15"/>
    </p:embeddedFont>
    <p:embeddedFont>
      <p:font typeface="Quicksand SemiBold" charset="0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1D5"/>
    <a:srgbClr val="8369FF"/>
    <a:srgbClr val="F0F0FF"/>
    <a:srgbClr val="6634FF"/>
    <a:srgbClr val="EDEDED"/>
    <a:srgbClr val="ECF2FF"/>
    <a:srgbClr val="F8F8F8"/>
    <a:srgbClr val="F5F5F5"/>
    <a:srgbClr val="B4B9C4"/>
    <a:srgbClr val="BEC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F919951A-A556-42CC-AA3F-13B945F35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CADFBA97-0E39-49CF-A301-B63E12468FC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0A4E085-37C6-4EA1-822A-279DA9FF9C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23" y="409786"/>
            <a:ext cx="8059554" cy="603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C3DA80-9B14-4279-AEC1-434DA1602AC2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oundRect">
            <a:avLst>
              <a:gd name="adj" fmla="val 3181"/>
            </a:avLst>
          </a:prstGeom>
          <a:solidFill>
            <a:srgbClr val="8369FF"/>
          </a:solidFill>
          <a:ln w="9525" cap="flat">
            <a:noFill/>
            <a:prstDash val="solid"/>
            <a:miter/>
          </a:ln>
          <a:effectLst>
            <a:outerShdw blurRad="381000" algn="ctr" rotWithShape="0">
              <a:srgbClr val="4D11D5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8752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9F7D4004-FCCB-4903-A850-BF4D129866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8115" y="1221555"/>
            <a:ext cx="3561090" cy="4414891"/>
          </a:xfrm>
          <a:prstGeom prst="roundRect">
            <a:avLst>
              <a:gd name="adj" fmla="val 1041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63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2ECA43-917E-481E-A6F1-459E89F7FEAF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oundRect">
            <a:avLst>
              <a:gd name="adj" fmla="val 3181"/>
            </a:avLst>
          </a:prstGeom>
          <a:solidFill>
            <a:srgbClr val="8369FF"/>
          </a:solidFill>
          <a:ln w="9525" cap="flat">
            <a:noFill/>
            <a:prstDash val="solid"/>
            <a:miter/>
          </a:ln>
          <a:effectLst>
            <a:outerShdw blurRad="381000" algn="ctr" rotWithShape="0">
              <a:srgbClr val="4D11D5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D5490A-F78A-45DB-A979-3E32DC32AD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-550204" y="1784094"/>
            <a:ext cx="5719086" cy="4284888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C3968B53-3856-4BA4-A790-90277D1F8D1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2123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BDDFB8-1115-4AA4-8295-C040594F8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236457" y="1784094"/>
            <a:ext cx="5719086" cy="4284888"/>
          </a:xfrm>
          <a:prstGeom prst="rect">
            <a:avLst/>
          </a:prstGeom>
        </p:spPr>
      </p:pic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D5F9D865-3EC2-466B-9A3F-88FCB4A0CB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07894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59A710-858F-4E7F-83EB-BD61BECCA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023118" y="1784094"/>
            <a:ext cx="5719086" cy="4284888"/>
          </a:xfrm>
          <a:prstGeom prst="rect">
            <a:avLst/>
          </a:prstGeom>
        </p:spPr>
      </p:pic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A07E74E3-8AEA-4003-BDC3-18487B533E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94555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954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F020D6D2-7E0E-4443-A77D-2B3E5F436D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1851716"/>
            <a:ext cx="3208520" cy="1823811"/>
          </a:xfrm>
          <a:prstGeom prst="roundRect">
            <a:avLst>
              <a:gd name="adj" fmla="val 970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9A3BC5B2-83E1-48A5-AFBF-3EE9DF2F96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1740" y="1851716"/>
            <a:ext cx="3208520" cy="1823811"/>
          </a:xfrm>
          <a:prstGeom prst="roundRect">
            <a:avLst>
              <a:gd name="adj" fmla="val 970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9C1ACD73-9527-4F65-A64D-7F462261E74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18974" y="1851716"/>
            <a:ext cx="3208520" cy="1823811"/>
          </a:xfrm>
          <a:prstGeom prst="roundRect">
            <a:avLst>
              <a:gd name="adj" fmla="val 970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8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8FFCE5BA-E6E5-4B72-A587-41F1665430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7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811A2F12-2739-4AE8-80C1-1E5DCF84AF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78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C90478DA-0D13-443A-81DC-943A70DF35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685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F3E6AB2-D98E-42A5-B04C-A45F76DE27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722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2B385EAE-184E-4CFB-B2C1-AEE9A8E92B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28BFC7F-78C9-4F24-906A-59251532A5A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F919951A-A556-42CC-AA3F-13B945F35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CADFBA97-0E39-49CF-A301-B63E12468FC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22F4F-C9C9-4485-8C10-C06747697BA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75" y="478954"/>
            <a:ext cx="6038250" cy="59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7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F919951A-A556-42CC-AA3F-13B945F35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CADFBA97-0E39-49CF-A301-B63E12468FC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2D614-9A8D-40CE-8FD7-FDEDCCB327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6" b="8926"/>
          <a:stretch/>
        </p:blipFill>
        <p:spPr>
          <a:xfrm>
            <a:off x="1921846" y="-1"/>
            <a:ext cx="834831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9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326CF1-7DD6-4F75-8D15-9F6578F742D1}"/>
              </a:ext>
            </a:extLst>
          </p:cNvPr>
          <p:cNvSpPr/>
          <p:nvPr userDrawn="1"/>
        </p:nvSpPr>
        <p:spPr>
          <a:xfrm>
            <a:off x="359400" y="360000"/>
            <a:ext cx="2451177" cy="6138000"/>
          </a:xfrm>
          <a:prstGeom prst="roundRect">
            <a:avLst>
              <a:gd name="adj" fmla="val 7654"/>
            </a:avLst>
          </a:prstGeom>
          <a:solidFill>
            <a:srgbClr val="6634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152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8D47F5E-15B4-40D3-8DA0-3D14ED5894FA}"/>
              </a:ext>
            </a:extLst>
          </p:cNvPr>
          <p:cNvSpPr/>
          <p:nvPr userDrawn="1"/>
        </p:nvSpPr>
        <p:spPr>
          <a:xfrm>
            <a:off x="359400" y="630584"/>
            <a:ext cx="11473200" cy="6227417"/>
          </a:xfrm>
          <a:custGeom>
            <a:avLst/>
            <a:gdLst>
              <a:gd name="connsiteX0" fmla="*/ 219067 w 11473200"/>
              <a:gd name="connsiteY0" fmla="*/ 0 h 6227417"/>
              <a:gd name="connsiteX1" fmla="*/ 11254133 w 11473200"/>
              <a:gd name="connsiteY1" fmla="*/ 0 h 6227417"/>
              <a:gd name="connsiteX2" fmla="*/ 11473200 w 11473200"/>
              <a:gd name="connsiteY2" fmla="*/ 219067 h 6227417"/>
              <a:gd name="connsiteX3" fmla="*/ 11473200 w 11473200"/>
              <a:gd name="connsiteY3" fmla="*/ 6227417 h 6227417"/>
              <a:gd name="connsiteX4" fmla="*/ 0 w 11473200"/>
              <a:gd name="connsiteY4" fmla="*/ 6227417 h 6227417"/>
              <a:gd name="connsiteX5" fmla="*/ 0 w 11473200"/>
              <a:gd name="connsiteY5" fmla="*/ 219067 h 6227417"/>
              <a:gd name="connsiteX6" fmla="*/ 219067 w 11473200"/>
              <a:gd name="connsiteY6" fmla="*/ 0 h 622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73200" h="6227417">
                <a:moveTo>
                  <a:pt x="219067" y="0"/>
                </a:moveTo>
                <a:lnTo>
                  <a:pt x="11254133" y="0"/>
                </a:lnTo>
                <a:cubicBezTo>
                  <a:pt x="11375120" y="0"/>
                  <a:pt x="11473200" y="98080"/>
                  <a:pt x="11473200" y="219067"/>
                </a:cubicBezTo>
                <a:lnTo>
                  <a:pt x="11473200" y="6227417"/>
                </a:lnTo>
                <a:lnTo>
                  <a:pt x="0" y="6227417"/>
                </a:lnTo>
                <a:lnTo>
                  <a:pt x="0" y="219067"/>
                </a:lnTo>
                <a:cubicBezTo>
                  <a:pt x="0" y="98080"/>
                  <a:pt x="98080" y="0"/>
                  <a:pt x="219067" y="0"/>
                </a:cubicBezTo>
                <a:close/>
              </a:path>
            </a:pathLst>
          </a:custGeom>
          <a:solidFill>
            <a:srgbClr val="F0F0FF"/>
          </a:solidFill>
          <a:ln w="9525" cap="flat">
            <a:noFill/>
            <a:prstDash val="solid"/>
            <a:miter/>
          </a:ln>
          <a:effectLst>
            <a:outerShdw blurRad="381000" algn="ctr" rotWithShape="0">
              <a:srgbClr val="4D11D5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0956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8D47F5E-15B4-40D3-8DA0-3D14ED5894FA}"/>
              </a:ext>
            </a:extLst>
          </p:cNvPr>
          <p:cNvSpPr/>
          <p:nvPr userDrawn="1"/>
        </p:nvSpPr>
        <p:spPr>
          <a:xfrm flipV="1">
            <a:off x="359400" y="0"/>
            <a:ext cx="11473200" cy="6227417"/>
          </a:xfrm>
          <a:custGeom>
            <a:avLst/>
            <a:gdLst>
              <a:gd name="connsiteX0" fmla="*/ 219067 w 11473200"/>
              <a:gd name="connsiteY0" fmla="*/ 0 h 6227417"/>
              <a:gd name="connsiteX1" fmla="*/ 11254133 w 11473200"/>
              <a:gd name="connsiteY1" fmla="*/ 0 h 6227417"/>
              <a:gd name="connsiteX2" fmla="*/ 11473200 w 11473200"/>
              <a:gd name="connsiteY2" fmla="*/ 219067 h 6227417"/>
              <a:gd name="connsiteX3" fmla="*/ 11473200 w 11473200"/>
              <a:gd name="connsiteY3" fmla="*/ 6227417 h 6227417"/>
              <a:gd name="connsiteX4" fmla="*/ 0 w 11473200"/>
              <a:gd name="connsiteY4" fmla="*/ 6227417 h 6227417"/>
              <a:gd name="connsiteX5" fmla="*/ 0 w 11473200"/>
              <a:gd name="connsiteY5" fmla="*/ 219067 h 6227417"/>
              <a:gd name="connsiteX6" fmla="*/ 219067 w 11473200"/>
              <a:gd name="connsiteY6" fmla="*/ 0 h 622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73200" h="6227417">
                <a:moveTo>
                  <a:pt x="219067" y="0"/>
                </a:moveTo>
                <a:lnTo>
                  <a:pt x="11254133" y="0"/>
                </a:lnTo>
                <a:cubicBezTo>
                  <a:pt x="11375120" y="0"/>
                  <a:pt x="11473200" y="98080"/>
                  <a:pt x="11473200" y="219067"/>
                </a:cubicBezTo>
                <a:lnTo>
                  <a:pt x="11473200" y="6227417"/>
                </a:lnTo>
                <a:lnTo>
                  <a:pt x="0" y="6227417"/>
                </a:lnTo>
                <a:lnTo>
                  <a:pt x="0" y="219067"/>
                </a:lnTo>
                <a:cubicBezTo>
                  <a:pt x="0" y="98080"/>
                  <a:pt x="98080" y="0"/>
                  <a:pt x="219067" y="0"/>
                </a:cubicBezTo>
                <a:close/>
              </a:path>
            </a:pathLst>
          </a:custGeom>
          <a:solidFill>
            <a:srgbClr val="F0F0FF"/>
          </a:solidFill>
          <a:ln w="9525" cap="flat">
            <a:noFill/>
            <a:prstDash val="solid"/>
            <a:miter/>
          </a:ln>
          <a:effectLst>
            <a:outerShdw blurRad="381000" algn="ctr" rotWithShape="0">
              <a:srgbClr val="4D11D5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5135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57AF2AC-EC42-485A-A403-A9655F78D946}"/>
              </a:ext>
            </a:extLst>
          </p:cNvPr>
          <p:cNvSpPr/>
          <p:nvPr userDrawn="1"/>
        </p:nvSpPr>
        <p:spPr>
          <a:xfrm>
            <a:off x="359400" y="360000"/>
            <a:ext cx="11832600" cy="6138000"/>
          </a:xfrm>
          <a:custGeom>
            <a:avLst/>
            <a:gdLst>
              <a:gd name="connsiteX0" fmla="*/ 195250 w 11832600"/>
              <a:gd name="connsiteY0" fmla="*/ 0 h 6138000"/>
              <a:gd name="connsiteX1" fmla="*/ 11832600 w 11832600"/>
              <a:gd name="connsiteY1" fmla="*/ 0 h 6138000"/>
              <a:gd name="connsiteX2" fmla="*/ 11832600 w 11832600"/>
              <a:gd name="connsiteY2" fmla="*/ 6138000 h 6138000"/>
              <a:gd name="connsiteX3" fmla="*/ 195250 w 11832600"/>
              <a:gd name="connsiteY3" fmla="*/ 6138000 h 6138000"/>
              <a:gd name="connsiteX4" fmla="*/ 0 w 11832600"/>
              <a:gd name="connsiteY4" fmla="*/ 5942750 h 6138000"/>
              <a:gd name="connsiteX5" fmla="*/ 0 w 11832600"/>
              <a:gd name="connsiteY5" fmla="*/ 195250 h 6138000"/>
              <a:gd name="connsiteX6" fmla="*/ 195250 w 11832600"/>
              <a:gd name="connsiteY6" fmla="*/ 0 h 61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2600" h="6138000">
                <a:moveTo>
                  <a:pt x="195250" y="0"/>
                </a:moveTo>
                <a:lnTo>
                  <a:pt x="11832600" y="0"/>
                </a:lnTo>
                <a:lnTo>
                  <a:pt x="11832600" y="6138000"/>
                </a:lnTo>
                <a:lnTo>
                  <a:pt x="195250" y="6138000"/>
                </a:lnTo>
                <a:cubicBezTo>
                  <a:pt x="87416" y="6138000"/>
                  <a:pt x="0" y="6050584"/>
                  <a:pt x="0" y="5942750"/>
                </a:cubicBezTo>
                <a:lnTo>
                  <a:pt x="0" y="195250"/>
                </a:lnTo>
                <a:cubicBezTo>
                  <a:pt x="0" y="87416"/>
                  <a:pt x="87416" y="0"/>
                  <a:pt x="195250" y="0"/>
                </a:cubicBezTo>
                <a:close/>
              </a:path>
            </a:pathLst>
          </a:custGeom>
          <a:solidFill>
            <a:srgbClr val="F0F0FF"/>
          </a:solidFill>
          <a:ln w="9525" cap="flat">
            <a:noFill/>
            <a:prstDash val="solid"/>
            <a:miter/>
          </a:ln>
          <a:effectLst>
            <a:outerShdw blurRad="381000" algn="ctr" rotWithShape="0">
              <a:srgbClr val="4D11D5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9625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57AF2AC-EC42-485A-A403-A9655F78D946}"/>
              </a:ext>
            </a:extLst>
          </p:cNvPr>
          <p:cNvSpPr/>
          <p:nvPr userDrawn="1"/>
        </p:nvSpPr>
        <p:spPr>
          <a:xfrm flipH="1">
            <a:off x="0" y="360000"/>
            <a:ext cx="11832600" cy="6138000"/>
          </a:xfrm>
          <a:custGeom>
            <a:avLst/>
            <a:gdLst>
              <a:gd name="connsiteX0" fmla="*/ 195250 w 11832600"/>
              <a:gd name="connsiteY0" fmla="*/ 0 h 6138000"/>
              <a:gd name="connsiteX1" fmla="*/ 11832600 w 11832600"/>
              <a:gd name="connsiteY1" fmla="*/ 0 h 6138000"/>
              <a:gd name="connsiteX2" fmla="*/ 11832600 w 11832600"/>
              <a:gd name="connsiteY2" fmla="*/ 6138000 h 6138000"/>
              <a:gd name="connsiteX3" fmla="*/ 195250 w 11832600"/>
              <a:gd name="connsiteY3" fmla="*/ 6138000 h 6138000"/>
              <a:gd name="connsiteX4" fmla="*/ 0 w 11832600"/>
              <a:gd name="connsiteY4" fmla="*/ 5942750 h 6138000"/>
              <a:gd name="connsiteX5" fmla="*/ 0 w 11832600"/>
              <a:gd name="connsiteY5" fmla="*/ 195250 h 6138000"/>
              <a:gd name="connsiteX6" fmla="*/ 195250 w 11832600"/>
              <a:gd name="connsiteY6" fmla="*/ 0 h 613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2600" h="6138000">
                <a:moveTo>
                  <a:pt x="195250" y="0"/>
                </a:moveTo>
                <a:lnTo>
                  <a:pt x="11832600" y="0"/>
                </a:lnTo>
                <a:lnTo>
                  <a:pt x="11832600" y="6138000"/>
                </a:lnTo>
                <a:lnTo>
                  <a:pt x="195250" y="6138000"/>
                </a:lnTo>
                <a:cubicBezTo>
                  <a:pt x="87416" y="6138000"/>
                  <a:pt x="0" y="6050584"/>
                  <a:pt x="0" y="5942750"/>
                </a:cubicBezTo>
                <a:lnTo>
                  <a:pt x="0" y="195250"/>
                </a:lnTo>
                <a:cubicBezTo>
                  <a:pt x="0" y="87416"/>
                  <a:pt x="87416" y="0"/>
                  <a:pt x="195250" y="0"/>
                </a:cubicBezTo>
                <a:close/>
              </a:path>
            </a:pathLst>
          </a:custGeom>
          <a:solidFill>
            <a:srgbClr val="F0F0FF"/>
          </a:solidFill>
          <a:ln w="9525" cap="flat">
            <a:noFill/>
            <a:prstDash val="solid"/>
            <a:miter/>
          </a:ln>
          <a:effectLst>
            <a:outerShdw blurRad="381000" algn="ctr" rotWithShape="0">
              <a:srgbClr val="4D11D5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750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1F572B4-22CB-4A0B-8570-A92519749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946718B-A1C1-41BE-AFED-BCCA224EA4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80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7CD3AC-2CC2-4589-BA90-7A3CEF32EA60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oundRect">
            <a:avLst>
              <a:gd name="adj" fmla="val 3181"/>
            </a:avLst>
          </a:prstGeom>
          <a:solidFill>
            <a:srgbClr val="F0F0FF"/>
          </a:solidFill>
          <a:ln w="9525" cap="flat">
            <a:noFill/>
            <a:prstDash val="solid"/>
            <a:miter/>
          </a:ln>
          <a:effectLst>
            <a:outerShdw blurRad="381000" algn="ctr" rotWithShape="0">
              <a:srgbClr val="4D11D5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4" r:id="rId2"/>
    <p:sldLayoutId id="2147483679" r:id="rId3"/>
    <p:sldLayoutId id="2147483673" r:id="rId4"/>
    <p:sldLayoutId id="2147483675" r:id="rId5"/>
    <p:sldLayoutId id="2147483676" r:id="rId6"/>
    <p:sldLayoutId id="2147483677" r:id="rId7"/>
    <p:sldLayoutId id="2147483678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2" r:id="rId18"/>
    <p:sldLayoutId id="2147483664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901FEF1-B1E5-4C3F-AE1A-D0860A93C2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20" y="3178012"/>
            <a:ext cx="3494161" cy="1749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5233C-B575-4E60-A811-644D93AEB8BE}"/>
              </a:ext>
            </a:extLst>
          </p:cNvPr>
          <p:cNvSpPr txBox="1"/>
          <p:nvPr/>
        </p:nvSpPr>
        <p:spPr>
          <a:xfrm>
            <a:off x="3144253" y="2257737"/>
            <a:ext cx="5903494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Drone Planner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572A2-8AD8-48DB-9B1B-F1065FEE2F6D}"/>
              </a:ext>
            </a:extLst>
          </p:cNvPr>
          <p:cNvSpPr txBox="1"/>
          <p:nvPr/>
        </p:nvSpPr>
        <p:spPr>
          <a:xfrm>
            <a:off x="2612239" y="2993345"/>
            <a:ext cx="590349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anose="020B0604020202020204" pitchFamily="34" charset="0"/>
              </a:rPr>
              <a:t>Team: Drone Musk</a:t>
            </a:r>
            <a:endParaRPr lang="ko-KR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7FAF5-EF4A-4012-B4E4-5A7E68E36392}"/>
              </a:ext>
            </a:extLst>
          </p:cNvPr>
          <p:cNvSpPr txBox="1"/>
          <p:nvPr/>
        </p:nvSpPr>
        <p:spPr>
          <a:xfrm>
            <a:off x="4772891" y="3637268"/>
            <a:ext cx="2646218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2017142016   </a:t>
            </a:r>
            <a:r>
              <a: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박세연</a:t>
            </a:r>
            <a:endParaRPr lang="en-US" altLang="ko-KR" sz="12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2017142015  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문지훈</a:t>
            </a:r>
            <a:endParaRPr lang="en-US" altLang="ko-KR" sz="1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2017142027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이우건</a:t>
            </a:r>
            <a:endParaRPr lang="en-US" altLang="ko-KR" sz="1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2017142037 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정민규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1EE8C6-136C-416E-9895-92FF1C95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91" y="832705"/>
            <a:ext cx="8617818" cy="19918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B30B2C-2653-4184-B367-4615952F9E1F}"/>
              </a:ext>
            </a:extLst>
          </p:cNvPr>
          <p:cNvSpPr txBox="1"/>
          <p:nvPr/>
        </p:nvSpPr>
        <p:spPr>
          <a:xfrm>
            <a:off x="1522663" y="4403911"/>
            <a:ext cx="2069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4D11D5"/>
                </a:solidFill>
              </a:rPr>
              <a:t>Why we have to do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2C354C-5DED-456C-B537-BE9C6A85CD9D}"/>
              </a:ext>
            </a:extLst>
          </p:cNvPr>
          <p:cNvSpPr/>
          <p:nvPr/>
        </p:nvSpPr>
        <p:spPr>
          <a:xfrm>
            <a:off x="1522662" y="3852511"/>
            <a:ext cx="206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D11D5"/>
                </a:solidFill>
                <a:latin typeface="+mj-lt"/>
              </a:rPr>
              <a:t>개발배경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19D4B5-BBFE-4667-98E1-C3A2E36A61AC}"/>
              </a:ext>
            </a:extLst>
          </p:cNvPr>
          <p:cNvSpPr/>
          <p:nvPr/>
        </p:nvSpPr>
        <p:spPr>
          <a:xfrm>
            <a:off x="1470883" y="3267736"/>
            <a:ext cx="1776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D11D5"/>
                </a:solidFill>
                <a:latin typeface="+mj-lt"/>
              </a:rPr>
              <a:t>01</a:t>
            </a:r>
            <a:endParaRPr lang="ko-KR" altLang="en-US" sz="3200" dirty="0">
              <a:solidFill>
                <a:srgbClr val="4D11D5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2A6377-4C14-4E94-9EA8-F4A33C4911E2}"/>
              </a:ext>
            </a:extLst>
          </p:cNvPr>
          <p:cNvSpPr txBox="1"/>
          <p:nvPr/>
        </p:nvSpPr>
        <p:spPr>
          <a:xfrm>
            <a:off x="3909911" y="4403911"/>
            <a:ext cx="2329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D11D5"/>
                </a:solidFill>
              </a:rPr>
              <a:t>기존 제품과의 비교</a:t>
            </a:r>
            <a:endParaRPr lang="en-US" altLang="ko-KR" sz="1400" dirty="0">
              <a:solidFill>
                <a:srgbClr val="4D11D5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D11D5"/>
                </a:solidFill>
              </a:rPr>
              <a:t>시스템 개발 환경 및 구현</a:t>
            </a:r>
            <a:endParaRPr lang="en-US" altLang="ko-KR" sz="1400" dirty="0">
              <a:solidFill>
                <a:srgbClr val="4D11D5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4D11D5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CF3904-6FB6-4C65-B3DC-DE7616CDE21E}"/>
              </a:ext>
            </a:extLst>
          </p:cNvPr>
          <p:cNvSpPr/>
          <p:nvPr/>
        </p:nvSpPr>
        <p:spPr>
          <a:xfrm>
            <a:off x="3909910" y="3852511"/>
            <a:ext cx="218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D11D5"/>
                </a:solidFill>
                <a:latin typeface="+mj-lt"/>
              </a:rPr>
              <a:t>개요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9D6A3E-97E1-4E89-A8BF-73A175F1EBFB}"/>
              </a:ext>
            </a:extLst>
          </p:cNvPr>
          <p:cNvSpPr/>
          <p:nvPr/>
        </p:nvSpPr>
        <p:spPr>
          <a:xfrm>
            <a:off x="3858131" y="3267736"/>
            <a:ext cx="1776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D11D5"/>
                </a:solidFill>
                <a:latin typeface="+mj-lt"/>
              </a:rPr>
              <a:t>02</a:t>
            </a:r>
            <a:endParaRPr lang="ko-KR" altLang="en-US" sz="3200" dirty="0">
              <a:solidFill>
                <a:srgbClr val="4D11D5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71F78D-12E7-4FDD-ABF9-32D84D0A654A}"/>
              </a:ext>
            </a:extLst>
          </p:cNvPr>
          <p:cNvSpPr/>
          <p:nvPr/>
        </p:nvSpPr>
        <p:spPr>
          <a:xfrm>
            <a:off x="6466732" y="3267736"/>
            <a:ext cx="1776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D11D5"/>
                </a:solidFill>
                <a:latin typeface="+mj-lt"/>
              </a:rPr>
              <a:t>03</a:t>
            </a:r>
            <a:endParaRPr lang="ko-KR" altLang="en-US" sz="3200" dirty="0">
              <a:solidFill>
                <a:srgbClr val="4D11D5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D80CF-5E16-4F5E-9562-23979A1E5FDD}"/>
              </a:ext>
            </a:extLst>
          </p:cNvPr>
          <p:cNvSpPr/>
          <p:nvPr/>
        </p:nvSpPr>
        <p:spPr>
          <a:xfrm>
            <a:off x="2358935" y="1567023"/>
            <a:ext cx="7474132" cy="5232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4D11D5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2800" dirty="0">
              <a:solidFill>
                <a:srgbClr val="4D11D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0AF99-A266-4F41-8580-9F17BFBD5BE9}"/>
              </a:ext>
            </a:extLst>
          </p:cNvPr>
          <p:cNvSpPr txBox="1"/>
          <p:nvPr/>
        </p:nvSpPr>
        <p:spPr>
          <a:xfrm>
            <a:off x="9055555" y="4403911"/>
            <a:ext cx="2274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4D11D5"/>
                </a:solidFill>
              </a:rPr>
              <a:t>Finally, What we want</a:t>
            </a:r>
            <a:endParaRPr lang="ko-KR" altLang="en-US" sz="1400" dirty="0">
              <a:solidFill>
                <a:srgbClr val="4D11D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71F78D-12E7-4FDD-ABF9-32D84D0A654A}"/>
              </a:ext>
            </a:extLst>
          </p:cNvPr>
          <p:cNvSpPr/>
          <p:nvPr/>
        </p:nvSpPr>
        <p:spPr>
          <a:xfrm>
            <a:off x="9003775" y="3267736"/>
            <a:ext cx="1776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D11D5"/>
                </a:solidFill>
                <a:latin typeface="+mj-lt"/>
              </a:rPr>
              <a:t>04</a:t>
            </a:r>
            <a:endParaRPr lang="ko-KR" altLang="en-US" sz="3200" dirty="0">
              <a:solidFill>
                <a:srgbClr val="4D11D5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B5290D-7D0C-44B0-85B7-F2B5C5BA7D15}"/>
              </a:ext>
            </a:extLst>
          </p:cNvPr>
          <p:cNvSpPr/>
          <p:nvPr/>
        </p:nvSpPr>
        <p:spPr>
          <a:xfrm>
            <a:off x="8987056" y="3916712"/>
            <a:ext cx="218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D11D5"/>
                </a:solidFill>
                <a:latin typeface="+mj-lt"/>
              </a:rPr>
              <a:t>결론 및 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600D0C-5AC3-40A2-B41D-72B12355C5D0}"/>
              </a:ext>
            </a:extLst>
          </p:cNvPr>
          <p:cNvSpPr txBox="1"/>
          <p:nvPr/>
        </p:nvSpPr>
        <p:spPr>
          <a:xfrm>
            <a:off x="6407797" y="4404222"/>
            <a:ext cx="2329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D11D5"/>
                </a:solidFill>
              </a:rPr>
              <a:t>옷 분류를 위한 </a:t>
            </a:r>
            <a:r>
              <a:rPr lang="en-US" altLang="ko-KR" sz="1400" dirty="0">
                <a:solidFill>
                  <a:srgbClr val="4D11D5"/>
                </a:solidFill>
              </a:rPr>
              <a:t>dataset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D11D5"/>
                </a:solidFill>
              </a:rPr>
              <a:t>옷에서의 색 정보 추출</a:t>
            </a:r>
            <a:endParaRPr lang="en-US" altLang="ko-KR" sz="1400" dirty="0">
              <a:solidFill>
                <a:srgbClr val="4D11D5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D11D5"/>
                </a:solidFill>
              </a:rPr>
              <a:t>서비스 및 기능흐름도</a:t>
            </a:r>
            <a:endParaRPr lang="en-US" altLang="ko-KR" sz="1400" dirty="0">
              <a:solidFill>
                <a:srgbClr val="4D11D5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DA7955-BCF9-46A2-9DD6-B3975A71DA2F}"/>
              </a:ext>
            </a:extLst>
          </p:cNvPr>
          <p:cNvSpPr/>
          <p:nvPr/>
        </p:nvSpPr>
        <p:spPr>
          <a:xfrm>
            <a:off x="6456276" y="3848774"/>
            <a:ext cx="218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D11D5"/>
                </a:solidFill>
                <a:latin typeface="+mj-lt"/>
              </a:rPr>
              <a:t>제품 주요 기능</a:t>
            </a: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1EE8C6-136C-416E-9895-92FF1C95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91" y="-294092"/>
            <a:ext cx="8617818" cy="15043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D80CF-5E16-4F5E-9562-23979A1E5FDD}"/>
              </a:ext>
            </a:extLst>
          </p:cNvPr>
          <p:cNvSpPr/>
          <p:nvPr/>
        </p:nvSpPr>
        <p:spPr>
          <a:xfrm>
            <a:off x="2237758" y="196461"/>
            <a:ext cx="7474132" cy="5232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D11D5"/>
                </a:solidFill>
                <a:latin typeface="+mj-lt"/>
                <a:cs typeface="Arial" panose="020B0604020202020204" pitchFamily="34" charset="0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9800DA-11D1-4A68-B25A-BFBF6D63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34" y="1147481"/>
            <a:ext cx="4744290" cy="44116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2D821E-C0E7-465B-B181-DE0A24137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5999" y="1981200"/>
            <a:ext cx="5457535" cy="3577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C0122-8161-457B-B7A4-27D3ECD1B7C7}"/>
              </a:ext>
            </a:extLst>
          </p:cNvPr>
          <p:cNvSpPr txBox="1"/>
          <p:nvPr/>
        </p:nvSpPr>
        <p:spPr>
          <a:xfrm>
            <a:off x="8425755" y="1611868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▼ 코디에 대한 인식 설문조사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499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1EE8C6-136C-416E-9895-92FF1C95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91" y="-294092"/>
            <a:ext cx="8617818" cy="15043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D80CF-5E16-4F5E-9562-23979A1E5FDD}"/>
              </a:ext>
            </a:extLst>
          </p:cNvPr>
          <p:cNvSpPr/>
          <p:nvPr/>
        </p:nvSpPr>
        <p:spPr>
          <a:xfrm>
            <a:off x="2237758" y="196461"/>
            <a:ext cx="7474132" cy="5232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D11D5"/>
                </a:solidFill>
                <a:latin typeface="+mj-lt"/>
                <a:cs typeface="Arial" panose="020B0604020202020204" pitchFamily="34" charset="0"/>
              </a:rPr>
              <a:t>기존 제품과의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2D6373-3FD5-47B9-A5D7-43FF7DDA0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215133"/>
              </p:ext>
            </p:extLst>
          </p:nvPr>
        </p:nvGraphicFramePr>
        <p:xfrm>
          <a:off x="433077" y="1187608"/>
          <a:ext cx="5189699" cy="4970832"/>
        </p:xfrm>
        <a:graphic>
          <a:graphicData uri="http://schemas.openxmlformats.org/drawingml/2006/table">
            <a:tbl>
              <a:tblPr/>
              <a:tblGrid>
                <a:gridCol w="692439">
                  <a:extLst>
                    <a:ext uri="{9D8B030D-6E8A-4147-A177-3AD203B41FA5}">
                      <a16:colId xmlns:a16="http://schemas.microsoft.com/office/drawing/2014/main" val="1174152337"/>
                    </a:ext>
                  </a:extLst>
                </a:gridCol>
                <a:gridCol w="899452">
                  <a:extLst>
                    <a:ext uri="{9D8B030D-6E8A-4147-A177-3AD203B41FA5}">
                      <a16:colId xmlns:a16="http://schemas.microsoft.com/office/drawing/2014/main" val="728832808"/>
                    </a:ext>
                  </a:extLst>
                </a:gridCol>
                <a:gridCol w="899452">
                  <a:extLst>
                    <a:ext uri="{9D8B030D-6E8A-4147-A177-3AD203B41FA5}">
                      <a16:colId xmlns:a16="http://schemas.microsoft.com/office/drawing/2014/main" val="1388672192"/>
                    </a:ext>
                  </a:extLst>
                </a:gridCol>
                <a:gridCol w="899452">
                  <a:extLst>
                    <a:ext uri="{9D8B030D-6E8A-4147-A177-3AD203B41FA5}">
                      <a16:colId xmlns:a16="http://schemas.microsoft.com/office/drawing/2014/main" val="2625583513"/>
                    </a:ext>
                  </a:extLst>
                </a:gridCol>
                <a:gridCol w="899452">
                  <a:extLst>
                    <a:ext uri="{9D8B030D-6E8A-4147-A177-3AD203B41FA5}">
                      <a16:colId xmlns:a16="http://schemas.microsoft.com/office/drawing/2014/main" val="3300935846"/>
                    </a:ext>
                  </a:extLst>
                </a:gridCol>
                <a:gridCol w="899452">
                  <a:extLst>
                    <a:ext uri="{9D8B030D-6E8A-4147-A177-3AD203B41FA5}">
                      <a16:colId xmlns:a16="http://schemas.microsoft.com/office/drawing/2014/main" val="2640778127"/>
                    </a:ext>
                  </a:extLst>
                </a:gridCol>
              </a:tblGrid>
              <a:tr h="49972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업체명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 시스템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FASH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echo look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STITCH FIX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250141"/>
                  </a:ext>
                </a:extLst>
              </a:tr>
              <a:tr h="7517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형식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스마트 </a:t>
                      </a: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미러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어플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스마트 기기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어플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웹사이트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477779"/>
                  </a:ext>
                </a:extLst>
              </a:tr>
              <a:tr h="590652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스타일링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코디 추천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798720"/>
                  </a:ext>
                </a:extLst>
              </a:tr>
              <a:tr h="751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날씨에 따른 코디 추천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122452"/>
                  </a:ext>
                </a:extLst>
              </a:tr>
              <a:tr h="590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 옷 등록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관리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877257"/>
                  </a:ext>
                </a:extLst>
              </a:tr>
              <a:tr h="751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착용 빈도수 파악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40403"/>
                  </a:ext>
                </a:extLst>
              </a:tr>
              <a:tr h="590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음성기능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4714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F4F3E6-701E-4ADD-922D-A3195590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630299"/>
              </p:ext>
            </p:extLst>
          </p:nvPr>
        </p:nvGraphicFramePr>
        <p:xfrm>
          <a:off x="5799299" y="1046251"/>
          <a:ext cx="5959624" cy="5112189"/>
        </p:xfrm>
        <a:graphic>
          <a:graphicData uri="http://schemas.openxmlformats.org/drawingml/2006/table">
            <a:tbl>
              <a:tblPr/>
              <a:tblGrid>
                <a:gridCol w="78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4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0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79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측정 지표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코디 추천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홈페이지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ECHO LOOK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스마트 기기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본 프로젝트 기기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5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날씨에 따른 코디 추천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사용자의 옷 등록기능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스타일에 따른 코디 추천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가지의 코디 중 더 나은 코디 추천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하드웨어와 날씨에 따른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코디를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추천하는 기능을 동시에 보유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옷의 착용 빈도수 파악 기능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보유한 옷</a:t>
                      </a:r>
                      <a:r>
                        <a:rPr lang="ko-KR" altLang="en-US" sz="12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을 활용한 코디 추천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5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편리성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어플을 통한 코디 추천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카메라를 통한 옷 등록 기능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전신 촬영 가능 및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실착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사진 기반 추천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카메라를 통한 옷 등록기능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별도 기기가 아닌 옷장 자체에서 기능실행 가능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스마트미러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55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핸드폰으로 조작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음성인식으로 조작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8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챗봇으로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이동 중  조작 가능하며</a:t>
                      </a: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음성인식 기능 존재 </a:t>
                      </a:r>
                      <a:endParaRPr lang="en-US" altLang="ko-KR" sz="12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음성뿐만</a:t>
                      </a:r>
                      <a:r>
                        <a:rPr lang="ko-KR" altLang="en-US" sz="1200" kern="0" spc="0" dirty="0">
                          <a:solidFill>
                            <a:srgbClr val="008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아니라</a:t>
                      </a:r>
                      <a:r>
                        <a:rPr lang="ko-KR" altLang="en-US" sz="1200" kern="0" spc="0" dirty="0">
                          <a:solidFill>
                            <a:srgbClr val="008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터치를</a:t>
                      </a:r>
                      <a:r>
                        <a:rPr lang="ko-KR" altLang="en-US" sz="1200" kern="0" spc="0" dirty="0">
                          <a:solidFill>
                            <a:srgbClr val="008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통한</a:t>
                      </a:r>
                      <a:r>
                        <a:rPr lang="ko-KR" altLang="en-US" sz="1200" kern="0" spc="0" dirty="0">
                          <a:solidFill>
                            <a:srgbClr val="008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</a:t>
                      </a:r>
                      <a:r>
                        <a:rPr lang="ko-KR" altLang="en-US" sz="1200" kern="0" spc="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접근성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향상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72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1EE8C6-136C-416E-9895-92FF1C95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91" y="-294092"/>
            <a:ext cx="8617818" cy="15043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D80CF-5E16-4F5E-9562-23979A1E5FDD}"/>
              </a:ext>
            </a:extLst>
          </p:cNvPr>
          <p:cNvSpPr/>
          <p:nvPr/>
        </p:nvSpPr>
        <p:spPr>
          <a:xfrm>
            <a:off x="2237758" y="196461"/>
            <a:ext cx="7474132" cy="5232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D11D5"/>
                </a:solidFill>
                <a:latin typeface="+mj-lt"/>
                <a:cs typeface="Arial" panose="020B0604020202020204" pitchFamily="34" charset="0"/>
              </a:rPr>
              <a:t>시스템 개발 환경 및 구현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EBE524-5E1F-4F35-8BB6-68233CEEE0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45" y="2107601"/>
            <a:ext cx="1965465" cy="1965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4744DF-5AF9-46EF-B1FA-E432922DC3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9" y="2107601"/>
            <a:ext cx="1965465" cy="19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8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1EE8C6-136C-416E-9895-92FF1C95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91" y="-294092"/>
            <a:ext cx="8617818" cy="15043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D80CF-5E16-4F5E-9562-23979A1E5FDD}"/>
              </a:ext>
            </a:extLst>
          </p:cNvPr>
          <p:cNvSpPr/>
          <p:nvPr/>
        </p:nvSpPr>
        <p:spPr>
          <a:xfrm>
            <a:off x="2237758" y="196461"/>
            <a:ext cx="7474132" cy="5232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D11D5"/>
                </a:solidFill>
                <a:latin typeface="+mj-lt"/>
                <a:cs typeface="Arial" panose="020B0604020202020204" pitchFamily="34" charset="0"/>
              </a:rPr>
              <a:t>옷 분류를 위한 </a:t>
            </a:r>
            <a:r>
              <a:rPr lang="en-US" altLang="ko-KR" sz="2800" dirty="0">
                <a:solidFill>
                  <a:srgbClr val="4D11D5"/>
                </a:solidFill>
                <a:latin typeface="+mj-lt"/>
                <a:cs typeface="Arial" panose="020B0604020202020204" pitchFamily="34" charset="0"/>
              </a:rPr>
              <a:t>dataset</a:t>
            </a:r>
            <a:endParaRPr lang="ko-KR" altLang="en-US" sz="2800" dirty="0">
              <a:solidFill>
                <a:srgbClr val="4D11D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EBE524-5E1F-4F35-8BB6-68233CEEE0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45" y="2107601"/>
            <a:ext cx="1965465" cy="1965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4744DF-5AF9-46EF-B1FA-E432922DC3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9" y="2107601"/>
            <a:ext cx="1965465" cy="19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4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1EE8C6-136C-416E-9895-92FF1C95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91" y="-294092"/>
            <a:ext cx="8617818" cy="15043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D80CF-5E16-4F5E-9562-23979A1E5FDD}"/>
              </a:ext>
            </a:extLst>
          </p:cNvPr>
          <p:cNvSpPr/>
          <p:nvPr/>
        </p:nvSpPr>
        <p:spPr>
          <a:xfrm>
            <a:off x="2237758" y="196461"/>
            <a:ext cx="7474132" cy="5232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D11D5"/>
                </a:solidFill>
                <a:latin typeface="+mj-lt"/>
                <a:cs typeface="Arial" panose="020B0604020202020204" pitchFamily="34" charset="0"/>
              </a:rPr>
              <a:t>서비스 및 기능흐름도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EBE524-5E1F-4F35-8BB6-68233CEEE0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45" y="2107601"/>
            <a:ext cx="1965465" cy="1965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4744DF-5AF9-46EF-B1FA-E432922DC3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9" y="2107601"/>
            <a:ext cx="1965465" cy="19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7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1EE8C6-136C-416E-9895-92FF1C95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91" y="-294092"/>
            <a:ext cx="8617818" cy="15043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D80CF-5E16-4F5E-9562-23979A1E5FDD}"/>
              </a:ext>
            </a:extLst>
          </p:cNvPr>
          <p:cNvSpPr/>
          <p:nvPr/>
        </p:nvSpPr>
        <p:spPr>
          <a:xfrm>
            <a:off x="2237758" y="196461"/>
            <a:ext cx="7474132" cy="5232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D11D5"/>
                </a:solidFill>
                <a:latin typeface="+mj-lt"/>
                <a:cs typeface="Arial" panose="020B0604020202020204" pitchFamily="34" charset="0"/>
              </a:rPr>
              <a:t>결론 및 기대효과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EBE524-5E1F-4F35-8BB6-68233CEEE0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45" y="2107601"/>
            <a:ext cx="1965465" cy="1965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4744DF-5AF9-46EF-B1FA-E432922DC3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9" y="2107601"/>
            <a:ext cx="1965465" cy="19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2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5FE325-ACD3-4BA5-9288-6B45430D0763}"/>
              </a:ext>
            </a:extLst>
          </p:cNvPr>
          <p:cNvSpPr txBox="1"/>
          <p:nvPr/>
        </p:nvSpPr>
        <p:spPr>
          <a:xfrm>
            <a:off x="3556000" y="2767281"/>
            <a:ext cx="5080000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8000" b="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 SemiBold - Quicksand Light">
      <a:majorFont>
        <a:latin typeface="Quicksand SemiBold"/>
        <a:ea typeface="Arial Unicode MS"/>
        <a:cs typeface=""/>
      </a:majorFont>
      <a:minorFont>
        <a:latin typeface="Quicksand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innerShdw blurRad="63500" dist="50800" dir="13500000">
            <a:srgbClr val="B4B9C4">
              <a:alpha val="50000"/>
            </a:srgbClr>
          </a:inn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>
            <a:solidFill>
              <a:srgbClr val="B4B9C4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</TotalTime>
  <Words>263</Words>
  <Application>Microsoft Office PowerPoint</Application>
  <PresentationFormat>와이드스크린</PresentationFormat>
  <Paragraphs>92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Quicksand SemiBold</vt:lpstr>
      <vt:lpstr>Wingdings</vt:lpstr>
      <vt:lpstr>함초롬바탕</vt:lpstr>
      <vt:lpstr>Arial</vt:lpstr>
      <vt:lpstr>맑은 고딕</vt:lpstr>
      <vt:lpstr>Quicksand Light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정민규(2017142037)</cp:lastModifiedBy>
  <cp:revision>330</cp:revision>
  <dcterms:created xsi:type="dcterms:W3CDTF">2019-04-06T05:20:47Z</dcterms:created>
  <dcterms:modified xsi:type="dcterms:W3CDTF">2021-10-26T09:34:12Z</dcterms:modified>
</cp:coreProperties>
</file>